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360" r:id="rId5"/>
    <p:sldId id="359" r:id="rId6"/>
    <p:sldId id="362" r:id="rId7"/>
    <p:sldId id="321" r:id="rId8"/>
    <p:sldId id="363" r:id="rId9"/>
    <p:sldId id="364" r:id="rId10"/>
    <p:sldId id="365" r:id="rId11"/>
    <p:sldId id="368" r:id="rId12"/>
    <p:sldId id="372" r:id="rId13"/>
    <p:sldId id="373" r:id="rId14"/>
    <p:sldId id="361" r:id="rId15"/>
    <p:sldId id="375" r:id="rId16"/>
    <p:sldId id="376" r:id="rId17"/>
    <p:sldId id="377" r:id="rId18"/>
    <p:sldId id="380" r:id="rId19"/>
    <p:sldId id="378" r:id="rId20"/>
    <p:sldId id="381" r:id="rId21"/>
    <p:sldId id="382" r:id="rId22"/>
    <p:sldId id="383" r:id="rId23"/>
    <p:sldId id="384" r:id="rId24"/>
    <p:sldId id="385" r:id="rId25"/>
    <p:sldId id="386" r:id="rId26"/>
    <p:sldId id="387" r:id="rId27"/>
    <p:sldId id="374" r:id="rId28"/>
    <p:sldId id="256"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45F"/>
    <a:srgbClr val="C73636"/>
    <a:srgbClr val="5C68AD"/>
    <a:srgbClr val="F0F0F0"/>
    <a:srgbClr val="F6F6F6"/>
    <a:srgbClr val="FFFFFF"/>
    <a:srgbClr val="DCBC4B"/>
    <a:srgbClr val="1055FB"/>
    <a:srgbClr val="F9D45F"/>
    <a:srgbClr val="FAFC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1"/>
    <p:restoredTop sz="62470" autoAdjust="0"/>
  </p:normalViewPr>
  <p:slideViewPr>
    <p:cSldViewPr snapToGrid="0">
      <p:cViewPr>
        <p:scale>
          <a:sx n="145" d="100"/>
          <a:sy n="145" d="100"/>
        </p:scale>
        <p:origin x="216" y="-1520"/>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08/10/2023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pPr marL="171450" indent="-171450">
              <a:buFont typeface="Arial" panose="020B0604020202020204" pitchFamily="34" charset="0"/>
              <a:buChar char="•"/>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Même si les gens sur terre auront toutes et tous eu l’expérience de la même date du 2 </a:t>
            </a:r>
            <a:r>
              <a:rPr lang="fr-FR" dirty="0" err="1">
                <a:effectLst/>
                <a:latin typeface="Helvetica Neue" panose="02000503000000020004" pitchFamily="2" charset="0"/>
              </a:rPr>
              <a:t>oct</a:t>
            </a:r>
            <a:r>
              <a:rPr lang="fr-FR" dirty="0">
                <a:effectLst/>
                <a:latin typeface="Helvetica Neue" panose="02000503000000020004" pitchFamily="2" charset="0"/>
              </a:rPr>
              <a:t> 2023. </a:t>
            </a:r>
          </a:p>
          <a:p>
            <a:endParaRPr lang="fr-FR" dirty="0">
              <a:effectLst/>
              <a:latin typeface="Helvetica Neue" panose="02000503000000020004" pitchFamily="2" charset="0"/>
            </a:endParaRPr>
          </a:p>
          <a:p>
            <a:r>
              <a:rPr lang="fr-FR" dirty="0">
                <a:effectLst/>
                <a:latin typeface="Helvetica Neue" panose="02000503000000020004" pitchFamily="2" charset="0"/>
              </a:rPr>
              <a:t>En fait, le temps écoulé pour cette même journée ne correspondra pas à la même expérience de vie en fonction des pays où les gens se trouveront. </a:t>
            </a:r>
          </a:p>
          <a:p>
            <a:endParaRPr lang="fr-FR" dirty="0">
              <a:effectLst/>
              <a:latin typeface="Helvetica Neue" panose="02000503000000020004" pitchFamily="2" charset="0"/>
            </a:endParaRPr>
          </a:p>
          <a:p>
            <a:r>
              <a:rPr lang="fr-FR" dirty="0">
                <a:effectLst/>
                <a:latin typeface="Helvetica Neue" panose="02000503000000020004" pitchFamily="2" charset="0"/>
              </a:rPr>
              <a:t>Du coup, 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aws.vdkimg.com</a:t>
            </a:r>
            <a:r>
              <a:rPr lang="fr-FR" dirty="0">
                <a:effectLst/>
                <a:latin typeface="Helvetica Neue" panose="02000503000000020004" pitchFamily="2" charset="0"/>
              </a:rPr>
              <a:t>/film/6/3/8/4/63840_backdrop_scale_1280xauto.jpg</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puisque qu’on parle de temps écoulé, on va maintenant aborder la problématique de l’heure sur terre.</a:t>
            </a: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La problématique de l’heure sur terre: </a:t>
            </a:r>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r>
              <a:rPr lang="fr-FR" b="1" dirty="0">
                <a:effectLst/>
                <a:latin typeface="Helvetica Neue" panose="02000503000000020004" pitchFamily="2" charset="0"/>
              </a:rPr>
              <a:t>https://</a:t>
            </a:r>
            <a:r>
              <a:rPr lang="fr-FR" b="1" dirty="0" err="1">
                <a:effectLst/>
                <a:latin typeface="Helvetica Neue" panose="02000503000000020004" pitchFamily="2" charset="0"/>
              </a:rPr>
              <a:t>www.perfectsleeppad.com</a:t>
            </a:r>
            <a:r>
              <a:rPr lang="fr-FR" b="1" dirty="0">
                <a:effectLst/>
                <a:latin typeface="Helvetica Neue" panose="02000503000000020004" pitchFamily="2" charset="0"/>
              </a:rPr>
              <a:t>/</a:t>
            </a:r>
            <a:r>
              <a:rPr lang="fr-FR" b="1" dirty="0" err="1">
                <a:effectLst/>
                <a:latin typeface="Helvetica Neue" panose="02000503000000020004" pitchFamily="2" charset="0"/>
              </a:rPr>
              <a:t>wp</a:t>
            </a:r>
            <a:r>
              <a:rPr lang="fr-FR" b="1" dirty="0">
                <a:effectLst/>
                <a:latin typeface="Helvetica Neue" panose="02000503000000020004" pitchFamily="2" charset="0"/>
              </a:rPr>
              <a:t>-content/</a:t>
            </a:r>
            <a:r>
              <a:rPr lang="fr-FR" b="1" dirty="0" err="1">
                <a:effectLst/>
                <a:latin typeface="Helvetica Neue" panose="02000503000000020004" pitchFamily="2" charset="0"/>
              </a:rPr>
              <a:t>uploads</a:t>
            </a:r>
            <a:r>
              <a:rPr lang="fr-FR" b="1" dirty="0">
                <a:effectLst/>
                <a:latin typeface="Helvetica Neue" panose="02000503000000020004" pitchFamily="2" charset="0"/>
              </a:rPr>
              <a:t>/2022/01/Jet-</a:t>
            </a:r>
            <a:r>
              <a:rPr lang="fr-FR" b="1" dirty="0" err="1">
                <a:effectLst/>
                <a:latin typeface="Helvetica Neue" panose="02000503000000020004" pitchFamily="2" charset="0"/>
              </a:rPr>
              <a:t>Lag.jpg</a:t>
            </a:r>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Et notre adaptation biologique, physiologique </a:t>
            </a:r>
            <a:r>
              <a:rPr lang="fr-FR" dirty="0" err="1">
                <a:effectLst/>
                <a:latin typeface="Helvetica Neue" panose="02000503000000020004" pitchFamily="2" charset="0"/>
              </a:rPr>
              <a:t>etc</a:t>
            </a:r>
            <a:r>
              <a:rPr lang="fr-FR" dirty="0">
                <a:effectLst/>
                <a:latin typeface="Helvetica Neue" panose="02000503000000020004" pitchFamily="2" charset="0"/>
              </a:rPr>
              <a:t> est ce qu’on appelle le cycle circadien (chaud à prononcer : le cycle circadien) vous pouvez essayer cette cascade à la maison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le dire un peu trivialement, a part les </a:t>
            </a:r>
            <a:r>
              <a:rPr lang="fr-FR" dirty="0" err="1">
                <a:effectLst/>
                <a:latin typeface="Helvetica Neue" panose="02000503000000020004" pitchFamily="2" charset="0"/>
              </a:rPr>
              <a:t>Vampirees</a:t>
            </a:r>
            <a:r>
              <a:rPr lang="fr-FR" dirty="0">
                <a:effectLst/>
                <a:latin typeface="Helvetica Neue" panose="02000503000000020004" pitchFamily="2" charset="0"/>
              </a:rPr>
              <a:t> 😄 on aime toutes et tous avoir notre rythme calé par rapport à notre exposition au Soleil.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Et c’est d’ailleurs comme ça que les gens se calaient dans l’antiquité (avec ici la photo d’un cadran solaire).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FFFFFF"/>
                </a:solidFill>
                <a:effectLst/>
                <a:latin typeface="Halcom"/>
              </a:rPr>
              <a:t>C’est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a:t>
            </a:r>
            <a:r>
              <a:rPr lang="fr-FR" dirty="0" err="1">
                <a:effectLst/>
                <a:latin typeface="Helvetica Neue" panose="02000503000000020004" pitchFamily="2" charset="0"/>
              </a:rPr>
              <a:t>cdn.futura-sciences.com</a:t>
            </a:r>
            <a:r>
              <a:rPr lang="fr-FR" dirty="0">
                <a:effectLst/>
                <a:latin typeface="Helvetica Neue" panose="02000503000000020004" pitchFamily="2" charset="0"/>
              </a:rPr>
              <a:t>/sources/images/dossier/37/3fs-shutterstock_81903757.jpg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www.telam.com.ar</a:t>
            </a:r>
            <a:r>
              <a:rPr lang="fr-FR" dirty="0">
                <a:effectLst/>
                <a:latin typeface="Helvetica Neue" panose="02000503000000020004" pitchFamily="2" charset="0"/>
              </a:rPr>
              <a:t>/</a:t>
            </a:r>
            <a:r>
              <a:rPr lang="fr-FR" dirty="0" err="1">
                <a:effectLst/>
                <a:latin typeface="Helvetica Neue" panose="02000503000000020004" pitchFamily="2" charset="0"/>
              </a:rPr>
              <a:t>thumbs</a:t>
            </a:r>
            <a:r>
              <a:rPr lang="fr-FR" dirty="0">
                <a:effectLst/>
                <a:latin typeface="Helvetica Neue" panose="02000503000000020004" pitchFamily="2" charset="0"/>
              </a:rPr>
              <a:t>/</a:t>
            </a:r>
            <a:r>
              <a:rPr lang="fr-FR" dirty="0" err="1">
                <a:effectLst/>
                <a:latin typeface="Helvetica Neue" panose="02000503000000020004" pitchFamily="2" charset="0"/>
              </a:rPr>
              <a:t>bluesteel</a:t>
            </a:r>
            <a:r>
              <a:rPr lang="fr-FR" dirty="0">
                <a:effectLst/>
                <a:latin typeface="Helvetica Neue" panose="02000503000000020004" pitchFamily="2" charset="0"/>
              </a:rPr>
              <a:t>/</a:t>
            </a:r>
            <a:r>
              <a:rPr lang="fr-FR" dirty="0" err="1">
                <a:effectLst/>
                <a:latin typeface="Helvetica Neue" panose="02000503000000020004" pitchFamily="2" charset="0"/>
              </a:rPr>
              <a:t>advf</a:t>
            </a:r>
            <a:r>
              <a:rPr lang="fr-FR" dirty="0">
                <a:effectLst/>
                <a:latin typeface="Helvetica Neue" panose="02000503000000020004" pitchFamily="2" charset="0"/>
              </a:rPr>
              <a:t>/</a:t>
            </a:r>
            <a:r>
              <a:rPr lang="fr-FR" dirty="0" err="1">
                <a:effectLst/>
                <a:latin typeface="Helvetica Neue" panose="02000503000000020004" pitchFamily="2" charset="0"/>
              </a:rPr>
              <a:t>imagenes</a:t>
            </a:r>
            <a:r>
              <a:rPr lang="fr-FR" dirty="0">
                <a:effectLst/>
                <a:latin typeface="Helvetica Neue" panose="02000503000000020004" pitchFamily="2" charset="0"/>
              </a:rPr>
              <a:t>/2017/01/586c46f97a84e_450.jpg</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pour que tout le monde ait l’impression de vivre une belle journée, tout en pouvant fonctionner les uns par rapport aux autres et de se synchroniser où que l’on soit sur cette planète, on a créé les fuseaux horaires (les time zones) qu’on a mappés plus ou moins sur certaines latitudes, et qui se situent par référence les unes aux autres. +1, +4, -2, -6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ouf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https://i0.wp.com/</a:t>
            </a:r>
            <a:r>
              <a:rPr lang="fr-FR" dirty="0" err="1">
                <a:effectLst/>
                <a:latin typeface="Helvetica Neue" panose="02000503000000020004" pitchFamily="2" charset="0"/>
              </a:rPr>
              <a:t>portdattache.bzh</a:t>
            </a:r>
            <a:r>
              <a:rPr lang="fr-FR" dirty="0">
                <a:effectLst/>
                <a:latin typeface="Helvetica Neue" panose="02000503000000020004" pitchFamily="2" charset="0"/>
              </a:rPr>
              <a:t>/</a:t>
            </a:r>
            <a:r>
              <a:rPr lang="fr-FR" dirty="0" err="1">
                <a:effectLst/>
                <a:latin typeface="Helvetica Neue" panose="02000503000000020004" pitchFamily="2" charset="0"/>
              </a:rPr>
              <a:t>wp</a:t>
            </a:r>
            <a:r>
              <a:rPr lang="fr-FR" dirty="0">
                <a:effectLst/>
                <a:latin typeface="Helvetica Neue" panose="02000503000000020004" pitchFamily="2" charset="0"/>
              </a:rPr>
              <a:t>-content/</a:t>
            </a:r>
            <a:r>
              <a:rPr lang="fr-FR" dirty="0" err="1">
                <a:effectLst/>
                <a:latin typeface="Helvetica Neue" panose="02000503000000020004" pitchFamily="2" charset="0"/>
              </a:rPr>
              <a:t>uploads</a:t>
            </a:r>
            <a:r>
              <a:rPr lang="fr-FR" dirty="0">
                <a:effectLst/>
                <a:latin typeface="Helvetica Neue" panose="02000503000000020004" pitchFamily="2" charset="0"/>
              </a:rPr>
              <a:t>/2022/06/coucher-soleil-</a:t>
            </a:r>
            <a:r>
              <a:rPr lang="fr-FR" dirty="0" err="1">
                <a:effectLst/>
                <a:latin typeface="Helvetica Neue" panose="02000503000000020004" pitchFamily="2" charset="0"/>
              </a:rPr>
              <a:t>ploumanach.jpg</a:t>
            </a: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Ici vous me connaissez comme VP of Engineering, mais jusqu’à ce que Lucas me contacte il y a 2 ans (presque jour pour jour) pour me proposer de rejoindre </a:t>
            </a:r>
            <a:r>
              <a:rPr lang="fr-FR" dirty="0" err="1"/>
              <a:t>Agicap</a:t>
            </a:r>
            <a:r>
              <a:rPr lang="fr-FR" dirty="0"/>
              <a:t>, j’étais toujours dev. </a:t>
            </a:r>
          </a:p>
          <a:p>
            <a:r>
              <a:rPr lang="fr-FR" dirty="0"/>
              <a:t>Et en tant que dev,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le retour des time zones etc.</a:t>
            </a: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Sinon, y a rien qui vous choque sur cette carte des fuseaux horaires  que je vous remets ici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 :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Certains pays se sont fait plusieurs monnaies (comme à Cuba), et bien l’état du Xinjiang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Au Xinjiang, on a le temps officiel (de Pékin), et le temps pratique pour eux : le Xinjiang Time (UTC +6)</a:t>
            </a:r>
          </a:p>
          <a:p>
            <a:endParaRPr lang="fr-FR" dirty="0">
              <a:effectLst/>
              <a:latin typeface="Helvetica Neue" panose="02000503000000020004" pitchFamily="2" charset="0"/>
            </a:endParaRPr>
          </a:p>
          <a:p>
            <a:endParaRPr lang="fr-FR">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 pourquoi vous ne devez jamais utiliser le format </a:t>
            </a:r>
            <a:r>
              <a:rPr lang="fr-FR" dirty="0" err="1"/>
              <a:t>DateTime</a:t>
            </a: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Déjà avant de commencer, je dois vous confesser que j’ai longtemps cru que de choisir le bon format de date était un sujet technique.  </a:t>
            </a:r>
          </a:p>
          <a:p>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fr-FR" dirty="0">
                <a:effectLst/>
                <a:latin typeface="Helvetica Neue" panose="02000503000000020004" pitchFamily="2" charset="0"/>
              </a:rPr>
              <a:t>On va voir ensemble quelques définitions et concepts de base pour aligner nos modèles mentaux et mieux nous comprendre par la suite</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tentera de répondre ensuite à quelques questions d’ordre pratiques (muni de ces définitions) et on parlera de quelle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bien sûr, on pourra finir par une session de discussion et de Questions/Réponses si vous n’avez pas réussi à déjà toutes les poser avant au fil de l’eau</a:t>
            </a: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www.google.com</a:t>
            </a:r>
            <a:r>
              <a:rPr lang="fr-FR" dirty="0">
                <a:effectLst/>
                <a:latin typeface="Helvetica Neue" panose="02000503000000020004" pitchFamily="2" charset="0"/>
              </a:rPr>
              <a:t>/</a:t>
            </a:r>
            <a:r>
              <a:rPr lang="fr-FR" dirty="0" err="1">
                <a:effectLst/>
                <a:latin typeface="Helvetica Neue" panose="02000503000000020004" pitchFamily="2" charset="0"/>
              </a:rPr>
              <a:t>url?sa</a:t>
            </a:r>
            <a:r>
              <a:rPr lang="fr-FR" dirty="0">
                <a:effectLst/>
                <a:latin typeface="Helvetica Neue" panose="02000503000000020004" pitchFamily="2" charset="0"/>
              </a:rPr>
              <a:t>=</a:t>
            </a:r>
            <a:r>
              <a:rPr lang="fr-FR" dirty="0" err="1">
                <a:effectLst/>
                <a:latin typeface="Helvetica Neue" panose="02000503000000020004" pitchFamily="2" charset="0"/>
              </a:rPr>
              <a:t>i&amp;url</a:t>
            </a:r>
            <a:r>
              <a:rPr lang="fr-FR" dirty="0">
                <a:effectLst/>
                <a:latin typeface="Helvetica Neue" panose="02000503000000020004" pitchFamily="2" charset="0"/>
              </a:rPr>
              <a:t>=https%3A%2F%2Fwww.space.com%2Fmoon-drifting-away-from-earth-2-5-billion-years&amp;psig=AOvVaw3LRNWXdHR_WT9sOuObPC2c&amp;ust=1696856985212000&amp;source=</a:t>
            </a:r>
            <a:r>
              <a:rPr lang="fr-FR" dirty="0" err="1">
                <a:effectLst/>
                <a:latin typeface="Helvetica Neue" panose="02000503000000020004" pitchFamily="2" charset="0"/>
              </a:rPr>
              <a:t>images&amp;cd</a:t>
            </a:r>
            <a:r>
              <a:rPr lang="fr-FR" dirty="0">
                <a:effectLst/>
                <a:latin typeface="Helvetica Neue" panose="02000503000000020004" pitchFamily="2" charset="0"/>
              </a:rPr>
              <a:t>=</a:t>
            </a:r>
            <a:r>
              <a:rPr lang="fr-FR" dirty="0" err="1">
                <a:effectLst/>
                <a:latin typeface="Helvetica Neue" panose="02000503000000020004" pitchFamily="2" charset="0"/>
              </a:rPr>
              <a:t>vfe&amp;opi</a:t>
            </a:r>
            <a:r>
              <a:rPr lang="fr-FR" dirty="0">
                <a:effectLst/>
                <a:latin typeface="Helvetica Neue" panose="02000503000000020004" pitchFamily="2" charset="0"/>
              </a:rPr>
              <a:t>=89978449&amp;ved=0CBEQjRxqFwoTCKjcnILD5oEDFQAAAAAdAAAAABAI</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d’ici là, concentrons-nous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Et pas celui qu’on observera depuis les hauteurs de Chamonix où la force gravitationnelle - qui est légèrement moins importante que dans les plaines - nous ralentis moins le temps, et nous fait vieillir très légèrement plus vite  que les gens qui sont au niveau de la mer.</a:t>
            </a:r>
            <a:endParaRPr lang="fr-FR" dirty="0"/>
          </a:p>
          <a:p>
            <a:endParaRPr lang="fr-FR" dirty="0"/>
          </a:p>
          <a:p>
            <a:endParaRPr lang="fr-FR" dirty="0"/>
          </a:p>
          <a:p>
            <a:endParaRPr lang="fr-FR" dirty="0"/>
          </a:p>
          <a:p>
            <a:r>
              <a:rPr lang="fr-FR" dirty="0"/>
              <a:t>https://</a:t>
            </a:r>
            <a:r>
              <a:rPr lang="fr-FR" dirty="0" err="1"/>
              <a:t>www.google.com</a:t>
            </a:r>
            <a:r>
              <a:rPr lang="fr-FR" dirty="0"/>
              <a:t>/</a:t>
            </a:r>
            <a:r>
              <a:rPr lang="fr-FR" dirty="0" err="1"/>
              <a:t>url?sa</a:t>
            </a:r>
            <a:r>
              <a:rPr lang="fr-FR" dirty="0"/>
              <a:t>=</a:t>
            </a:r>
            <a:r>
              <a:rPr lang="fr-FR" dirty="0" err="1"/>
              <a:t>i&amp;url</a:t>
            </a:r>
            <a:r>
              <a:rPr lang="fr-FR" dirty="0"/>
              <a:t>=https%3A%2F%2Fwww.cassonadeetcamembert.fr%2F2015%2F07%2Frandonnees-autour-du-lac-dannecy%2F&amp;psig=AOvVaw3wUI2D__JzGCV-XEW52f_u&amp;ust=1696857362705000&amp;source=</a:t>
            </a:r>
            <a:r>
              <a:rPr lang="fr-FR" dirty="0" err="1"/>
              <a:t>images&amp;cd</a:t>
            </a:r>
            <a:r>
              <a:rPr lang="fr-FR" dirty="0"/>
              <a:t>=</a:t>
            </a:r>
            <a:r>
              <a:rPr lang="fr-FR" dirty="0" err="1"/>
              <a:t>vfe&amp;opi</a:t>
            </a:r>
            <a:r>
              <a:rPr lang="fr-FR" dirty="0"/>
              <a:t>=89978449&amp;ved=0CBEQjRxqGAoTCIi0wcfE5oEDFQAAAAAdAAAAABCzBA</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sur le sujet de l’impact de la gravité sur le temps propre, rappelez-vous de la scène dans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109278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(parenthèse s’il y a des questions) : La théorie de la relativité d’</a:t>
            </a:r>
            <a:r>
              <a:rPr lang="fr-FR" dirty="0" err="1">
                <a:effectLst/>
                <a:latin typeface="Helvetica Neue" panose="02000503000000020004" pitchFamily="2" charset="0"/>
              </a:rPr>
              <a:t>Einstiein</a:t>
            </a:r>
            <a:r>
              <a:rPr lang="fr-FR" dirty="0">
                <a:effectLst/>
                <a:latin typeface="Helvetica Neue" panose="02000503000000020004" pitchFamily="2" charset="0"/>
              </a:rPr>
              <a:t> nous a montré que le </a:t>
            </a:r>
            <a:r>
              <a:rPr lang="fr-FR" dirty="0" err="1">
                <a:effectLst/>
                <a:latin typeface="Helvetica Neue" panose="02000503000000020004" pitchFamily="2" charset="0"/>
              </a:rPr>
              <a:t>Now</a:t>
            </a:r>
            <a:r>
              <a:rPr lang="fr-FR" dirty="0">
                <a:effectLst/>
                <a:latin typeface="Helvetica Neue" panose="02000503000000020004" pitchFamily="2" charset="0"/>
              </a:rPr>
              <a:t> dans un temps global n’existait pas, et que le concept de temps propre à chacun prévalait puisque celui-ci dépend à la fois de la vitesse et de la force de gravité sous lequel sont soumis le sujet qui expérimente le temps)</a:t>
            </a: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r>
              <a:rPr lang="fr-FR" dirty="0"/>
              <a:t>https://</a:t>
            </a:r>
            <a:r>
              <a:rPr lang="fr-FR" dirty="0" err="1"/>
              <a:t>hips.hearstapps.com</a:t>
            </a:r>
            <a:r>
              <a:rPr lang="fr-FR" dirty="0"/>
              <a:t>/</a:t>
            </a:r>
            <a:r>
              <a:rPr lang="fr-FR" dirty="0" err="1"/>
              <a:t>hmg</a:t>
            </a:r>
            <a:r>
              <a:rPr lang="fr-FR" dirty="0"/>
              <a:t>-prod/images/evil-tva-1623334591.jpeg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3925414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r>
              <a:rPr lang="fr-FR" b="1" dirty="0">
                <a:effectLst/>
                <a:latin typeface="Helvetica Neue" panose="02000503000000020004" pitchFamily="2" charset="0"/>
              </a:rPr>
              <a:t>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(juif,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dirty="0">
                <a:effectLst/>
                <a:latin typeface="Helvetica Neue" panose="02000503000000020004" pitchFamily="2" charset="0"/>
              </a:rPr>
              <a:t>ex: de calendrier, le calendrier Grégorien (qui est un calendrier </a:t>
            </a:r>
            <a:r>
              <a:rPr lang="fr-FR" b="1" dirty="0">
                <a:effectLst/>
                <a:latin typeface="Helvetica Neue" panose="02000503000000020004" pitchFamily="2" charset="0"/>
              </a:rPr>
              <a:t>solaire</a:t>
            </a:r>
            <a:r>
              <a:rPr lang="fr-FR"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051956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08/10/2023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Annexe</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1287885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393906" y="6091922"/>
            <a:ext cx="2250282"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endParaRPr lang="fr-FR" b="1"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14454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058419"/>
            <a:ext cx="5572759" cy="511442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si on ignore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juif, islamique,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40A4F-BEE0-49EE-B0E3-3D5A3F7BB39F}">
  <ds:schemaRefs>
    <ds:schemaRef ds:uri="http://schemas.microsoft.com/sharepoint/v3/contenttype/forms"/>
  </ds:schemaRefs>
</ds:datastoreItem>
</file>

<file path=customXml/itemProps2.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3.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4041</TotalTime>
  <Words>2989</Words>
  <Application>Microsoft Macintosh PowerPoint</Application>
  <PresentationFormat>Grand écran</PresentationFormat>
  <Paragraphs>291</Paragraphs>
  <Slides>25</Slides>
  <Notes>25</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25</vt:i4>
      </vt:variant>
    </vt:vector>
  </HeadingPairs>
  <TitlesOfParts>
    <vt:vector size="35" baseType="lpstr">
      <vt:lpstr>.Apple Color Emoji UI</vt:lpstr>
      <vt:lpstr>Alte Haas Grotesk</vt:lpstr>
      <vt:lpstr>Arial</vt:lpstr>
      <vt:lpstr>Calibri</vt:lpstr>
      <vt:lpstr>Halcom</vt:lpstr>
      <vt:lpstr>Helvetica Neue</vt:lpstr>
      <vt:lpstr>Helvetica Neue Condensed Black</vt:lpstr>
      <vt:lpstr>HELVETICA NEUE LIGHT</vt:lpstr>
      <vt:lpstr>HELVETICA NEUE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593</cp:revision>
  <dcterms:created xsi:type="dcterms:W3CDTF">2021-05-22T16:07:41Z</dcterms:created>
  <dcterms:modified xsi:type="dcterms:W3CDTF">2023-10-08T17:21:29Z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